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9" r:id="rId6"/>
    <p:sldId id="268" r:id="rId7"/>
    <p:sldId id="270" r:id="rId8"/>
    <p:sldId id="271" r:id="rId9"/>
    <p:sldId id="257" r:id="rId10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34" autoAdjust="0"/>
  </p:normalViewPr>
  <p:slideViewPr>
    <p:cSldViewPr snapToGrid="0">
      <p:cViewPr varScale="1">
        <p:scale>
          <a:sx n="97" d="100"/>
          <a:sy n="97" d="100"/>
        </p:scale>
        <p:origin x="996" y="3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el Cano" userId="34f917c5-066e-4aba-bbc0-595715d279f5" providerId="ADAL" clId="{04652627-F095-43CE-B30A-1DCE0FDD8E88}"/>
    <pc:docChg chg="custSel delSld modSld modMainMaster">
      <pc:chgData name="Markel Cano" userId="34f917c5-066e-4aba-bbc0-595715d279f5" providerId="ADAL" clId="{04652627-F095-43CE-B30A-1DCE0FDD8E88}" dt="2026-01-19T08:43:36.515" v="174" actId="20577"/>
      <pc:docMkLst>
        <pc:docMk/>
      </pc:docMkLst>
      <pc:sldChg chg="addSp modSp mod">
        <pc:chgData name="Markel Cano" userId="34f917c5-066e-4aba-bbc0-595715d279f5" providerId="ADAL" clId="{04652627-F095-43CE-B30A-1DCE0FDD8E88}" dt="2026-01-19T08:43:36.515" v="174" actId="20577"/>
        <pc:sldMkLst>
          <pc:docMk/>
          <pc:sldMk cId="1287797349" sldId="256"/>
        </pc:sldMkLst>
        <pc:spChg chg="add mod">
          <ac:chgData name="Markel Cano" userId="34f917c5-066e-4aba-bbc0-595715d279f5" providerId="ADAL" clId="{04652627-F095-43CE-B30A-1DCE0FDD8E88}" dt="2026-01-19T08:43:36.515" v="174" actId="20577"/>
          <ac:spMkLst>
            <pc:docMk/>
            <pc:sldMk cId="1287797349" sldId="256"/>
            <ac:spMk id="2" creationId="{83A42BA4-B394-A117-0143-74DDD29F440F}"/>
          </ac:spMkLst>
        </pc:spChg>
        <pc:spChg chg="add mod">
          <ac:chgData name="Markel Cano" userId="34f917c5-066e-4aba-bbc0-595715d279f5" providerId="ADAL" clId="{04652627-F095-43CE-B30A-1DCE0FDD8E88}" dt="2026-01-16T14:13:56.847" v="85" actId="1035"/>
          <ac:spMkLst>
            <pc:docMk/>
            <pc:sldMk cId="1287797349" sldId="256"/>
            <ac:spMk id="3" creationId="{C257B685-8620-9722-F913-5877224E750D}"/>
          </ac:spMkLst>
        </pc:spChg>
        <pc:spChg chg="add mod">
          <ac:chgData name="Markel Cano" userId="34f917c5-066e-4aba-bbc0-595715d279f5" providerId="ADAL" clId="{04652627-F095-43CE-B30A-1DCE0FDD8E88}" dt="2026-01-16T14:14:45.668" v="142" actId="1076"/>
          <ac:spMkLst>
            <pc:docMk/>
            <pc:sldMk cId="1287797349" sldId="256"/>
            <ac:spMk id="4" creationId="{2B3DD580-5282-C5C9-0E43-8CC6F216B5ED}"/>
          </ac:spMkLst>
        </pc:spChg>
      </pc:sldChg>
      <pc:sldMasterChg chg="modSldLayout">
        <pc:chgData name="Markel Cano" userId="34f917c5-066e-4aba-bbc0-595715d279f5" providerId="ADAL" clId="{04652627-F095-43CE-B30A-1DCE0FDD8E88}" dt="2026-01-16T14:17:13.414" v="145" actId="478"/>
        <pc:sldMasterMkLst>
          <pc:docMk/>
          <pc:sldMasterMk cId="3434870931" sldId="2147483648"/>
        </pc:sldMasterMkLst>
        <pc:sldLayoutChg chg="delSp modSp mod delAnim">
          <pc:chgData name="Markel Cano" userId="34f917c5-066e-4aba-bbc0-595715d279f5" providerId="ADAL" clId="{04652627-F095-43CE-B30A-1DCE0FDD8E88}" dt="2026-01-16T14:17:13.414" v="145" actId="478"/>
          <pc:sldLayoutMkLst>
            <pc:docMk/>
            <pc:sldMasterMk cId="3434870931" sldId="2147483648"/>
            <pc:sldLayoutMk cId="3269158615" sldId="2147483649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4C71EA78-6008-BFE5-F320-499194D2079B}"/>
              </a:ext>
            </a:extLst>
          </p:cNvPr>
          <p:cNvSpPr/>
          <p:nvPr userDrawn="1"/>
        </p:nvSpPr>
        <p:spPr>
          <a:xfrm flipV="1">
            <a:off x="-1" y="3992880"/>
            <a:ext cx="12192000" cy="28651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74431CE-F2E9-BFC6-3A9D-D75F86B7788F}"/>
              </a:ext>
            </a:extLst>
          </p:cNvPr>
          <p:cNvSpPr/>
          <p:nvPr userDrawn="1"/>
        </p:nvSpPr>
        <p:spPr>
          <a:xfrm flipV="1">
            <a:off x="9887712" y="3992884"/>
            <a:ext cx="2304286" cy="28651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298E6D4-DB6A-C573-8616-3A8FEF0FC2A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9216" y="4816684"/>
            <a:ext cx="8312727" cy="2041316"/>
          </a:xfrm>
        </p:spPr>
        <p:txBody>
          <a:bodyPr anchor="b">
            <a:normAutofit/>
          </a:bodyPr>
          <a:lstStyle>
            <a:lvl1pPr algn="l">
              <a:lnSpc>
                <a:spcPts val="6000"/>
              </a:lnSpc>
              <a:defRPr sz="5400" cap="all" baseline="0">
                <a:solidFill>
                  <a:schemeClr val="bg2"/>
                </a:solidFill>
              </a:defRPr>
            </a:lvl1pPr>
          </a:lstStyle>
          <a:p>
            <a:br>
              <a:rPr lang="es-ES" dirty="0"/>
            </a:br>
            <a:r>
              <a:rPr lang="es-ES" dirty="0"/>
              <a:t>TÍTULO DE 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A75357A-DF25-2174-AA97-A8D6EDC9C34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0779" y="4197487"/>
            <a:ext cx="6517640" cy="68379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Nombre del presentador</a:t>
            </a:r>
          </a:p>
          <a:p>
            <a:r>
              <a:rPr lang="es-ES" dirty="0"/>
              <a:t>-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AD5737-EC9D-8B5E-520B-C27FDA3BE1E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74258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10A0E05-2243-A719-4C7A-38428D9EE9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01418" y="4816684"/>
            <a:ext cx="901383" cy="179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5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C0552D-381A-4033-EBE4-E018B8674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62032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C0B16D0-7272-425C-CAC5-A8FF74B7D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816" y="1825625"/>
            <a:ext cx="10162032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7328081C-3C37-EDBF-A6DE-C3313D942637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882D67C-0F4C-DEF2-806C-5A4F7DD8A94A}"/>
              </a:ext>
            </a:extLst>
          </p:cNvPr>
          <p:cNvSpPr/>
          <p:nvPr userDrawn="1"/>
        </p:nvSpPr>
        <p:spPr>
          <a:xfrm>
            <a:off x="9971690" y="6356350"/>
            <a:ext cx="2220309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FD20830F-FC59-F26A-BB2E-C8AC5CDA84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1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AB704BC8-79F6-4ECB-2848-7F0CDBA9C665}"/>
              </a:ext>
            </a:extLst>
          </p:cNvPr>
          <p:cNvSpPr/>
          <p:nvPr userDrawn="1"/>
        </p:nvSpPr>
        <p:spPr>
          <a:xfrm flipV="1">
            <a:off x="-1" y="6356347"/>
            <a:ext cx="10775731" cy="5016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938D43-2279-4DDB-4336-02B9CF6413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816" y="1825625"/>
            <a:ext cx="53888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C80F8AA-0298-4CB9-9B1F-66BB63A0BA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38672" y="1825625"/>
            <a:ext cx="4474464" cy="435133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48BE7D8-6163-CB14-D566-2367A11DC8A8}"/>
              </a:ext>
            </a:extLst>
          </p:cNvPr>
          <p:cNvSpPr/>
          <p:nvPr userDrawn="1"/>
        </p:nvSpPr>
        <p:spPr>
          <a:xfrm>
            <a:off x="3834384" y="6356350"/>
            <a:ext cx="8357616" cy="5016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26C2F510-304D-80D0-9372-7AC78DDBB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365125"/>
            <a:ext cx="1018032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2051AA2-0A39-3609-BD62-65DFE40251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78610" y="6444924"/>
            <a:ext cx="1851138" cy="32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62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311" y="641380"/>
            <a:ext cx="4961537" cy="2661554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ES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7FDC7210-E48A-25E8-CA8C-233A4981267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0779" y="207264"/>
            <a:ext cx="1202477" cy="984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232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286ECC98-7967-36CD-E48C-5CA44D4F8B3B}"/>
              </a:ext>
            </a:extLst>
          </p:cNvPr>
          <p:cNvSpPr/>
          <p:nvPr userDrawn="1"/>
        </p:nvSpPr>
        <p:spPr>
          <a:xfrm>
            <a:off x="6979534" y="0"/>
            <a:ext cx="5212466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EEC1F04-60B8-3FA6-A86B-E7B52D8E9472}"/>
              </a:ext>
            </a:extLst>
          </p:cNvPr>
          <p:cNvSpPr/>
          <p:nvPr userDrawn="1"/>
        </p:nvSpPr>
        <p:spPr>
          <a:xfrm>
            <a:off x="0" y="0"/>
            <a:ext cx="6979534" cy="34671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63D7026-CEC2-4800-8450-335A0CC672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467100"/>
            <a:ext cx="6979534" cy="3390900"/>
          </a:xfrm>
          <a:custGeom>
            <a:avLst/>
            <a:gdLst>
              <a:gd name="connsiteX0" fmla="*/ 0 w 6979534"/>
              <a:gd name="connsiteY0" fmla="*/ 0 h 3390900"/>
              <a:gd name="connsiteX1" fmla="*/ 6979534 w 6979534"/>
              <a:gd name="connsiteY1" fmla="*/ 0 h 3390900"/>
              <a:gd name="connsiteX2" fmla="*/ 6979534 w 6979534"/>
              <a:gd name="connsiteY2" fmla="*/ 3390900 h 3390900"/>
              <a:gd name="connsiteX3" fmla="*/ 0 w 6979534"/>
              <a:gd name="connsiteY3" fmla="*/ 33909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534" h="3390900">
                <a:moveTo>
                  <a:pt x="0" y="0"/>
                </a:moveTo>
                <a:lnTo>
                  <a:pt x="6979534" y="0"/>
                </a:lnTo>
                <a:lnTo>
                  <a:pt x="6979534" y="3390900"/>
                </a:lnTo>
                <a:lnTo>
                  <a:pt x="0" y="3390900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611F2DB-EA1A-415C-ADA1-B4D7C88BA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536" y="438912"/>
            <a:ext cx="5477256" cy="1946720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D9D2EC-09C8-654E-AEC9-0B8C73AFF2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3968" y="438912"/>
            <a:ext cx="3989832" cy="5738051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82331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746A9F44-381E-4F59-AB4F-3E9897AC6B53}"/>
              </a:ext>
            </a:extLst>
          </p:cNvPr>
          <p:cNvSpPr/>
          <p:nvPr userDrawn="1"/>
        </p:nvSpPr>
        <p:spPr>
          <a:xfrm>
            <a:off x="-1" y="-1"/>
            <a:ext cx="121920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076E5D7-B9E7-4DAC-9555-A0459342C4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48351" y="0"/>
            <a:ext cx="6943649" cy="6857999"/>
          </a:xfrm>
          <a:custGeom>
            <a:avLst/>
            <a:gdLst>
              <a:gd name="connsiteX0" fmla="*/ 0 w 6943649"/>
              <a:gd name="connsiteY0" fmla="*/ 0 h 6857999"/>
              <a:gd name="connsiteX1" fmla="*/ 6943649 w 6943649"/>
              <a:gd name="connsiteY1" fmla="*/ 0 h 6857999"/>
              <a:gd name="connsiteX2" fmla="*/ 6943649 w 6943649"/>
              <a:gd name="connsiteY2" fmla="*/ 6857999 h 6857999"/>
              <a:gd name="connsiteX3" fmla="*/ 0 w 6943649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3649" h="6857999">
                <a:moveTo>
                  <a:pt x="0" y="0"/>
                </a:moveTo>
                <a:lnTo>
                  <a:pt x="6943649" y="0"/>
                </a:lnTo>
                <a:lnTo>
                  <a:pt x="6943649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bg2">
              <a:lumMod val="50000"/>
              <a:alpha val="30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C657DA-7EF8-BAF1-66AA-ECCB4A16E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08" y="454152"/>
            <a:ext cx="4342454" cy="5738051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5F19ADDD-02BC-0BBD-1419-CFC15B479A02}"/>
              </a:ext>
            </a:extLst>
          </p:cNvPr>
          <p:cNvGrpSpPr/>
          <p:nvPr userDrawn="1"/>
        </p:nvGrpSpPr>
        <p:grpSpPr>
          <a:xfrm>
            <a:off x="5248351" y="1102627"/>
            <a:ext cx="952986" cy="765176"/>
            <a:chOff x="5248351" y="1102627"/>
            <a:chExt cx="952986" cy="765176"/>
          </a:xfrm>
        </p:grpSpPr>
        <p:sp>
          <p:nvSpPr>
            <p:cNvPr id="6" name="Rectangle 9">
              <a:extLst>
                <a:ext uri="{FF2B5EF4-FFF2-40B4-BE49-F238E27FC236}">
                  <a16:creationId xmlns:a16="http://schemas.microsoft.com/office/drawing/2014/main" id="{D621EC6F-A813-68C4-FAC7-B906463D14C0}"/>
                </a:ext>
              </a:extLst>
            </p:cNvPr>
            <p:cNvSpPr/>
            <p:nvPr/>
          </p:nvSpPr>
          <p:spPr>
            <a:xfrm>
              <a:off x="5248351" y="1102627"/>
              <a:ext cx="952986" cy="76517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pic>
          <p:nvPicPr>
            <p:cNvPr id="8" name="Gráfico 7">
              <a:extLst>
                <a:ext uri="{FF2B5EF4-FFF2-40B4-BE49-F238E27FC236}">
                  <a16:creationId xmlns:a16="http://schemas.microsoft.com/office/drawing/2014/main" id="{0D42E35A-6544-73CB-11DF-2B0FA4180AD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26582" y="1159249"/>
              <a:ext cx="796524" cy="6519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8230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ta gorda-compressed">
            <a:hlinkClick r:id="" action="ppaction://media"/>
            <a:extLst>
              <a:ext uri="{FF2B5EF4-FFF2-40B4-BE49-F238E27FC236}">
                <a16:creationId xmlns:a16="http://schemas.microsoft.com/office/drawing/2014/main" id="{2D1B43B8-D312-EDDF-2D3C-40894DCA4B8F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E07697C-9FBB-A3E3-785B-1562E8F9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542923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7FF4527-28C9-8C39-FB41-EE8E86DE44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0F64611A-2D53-4AD5-ADC0-3A57F648BDCA}" type="datetimeFigureOut">
              <a:rPr lang="es-ES" smtClean="0"/>
              <a:t>28/01/2026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C3012D-D1D7-2CD8-D734-B95B5CA6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754507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B79CAEB-FE93-4C88-965E-3B3850149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7545070"/>
            <a:ext cx="2743200" cy="365125"/>
          </a:xfrm>
          <a:prstGeom prst="rect">
            <a:avLst/>
          </a:prstGeom>
        </p:spPr>
        <p:txBody>
          <a:bodyPr/>
          <a:lstStyle/>
          <a:p>
            <a:fld id="{9C50DA40-D3A4-4123-9896-55AEF6942E23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96E0C7D-7FB3-5AB4-E927-7AAA6AEA23F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56762" y="1938851"/>
            <a:ext cx="3842502" cy="31449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201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D0A3507-1841-AF9E-2EDD-F43486FA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28AD1A-CB80-522E-12D8-FFE0A0142D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43487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64" r:id="rId5"/>
    <p:sldLayoutId id="2147483665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150">
          <a:solidFill>
            <a:schemeClr val="tx1"/>
          </a:solidFill>
          <a:latin typeface="DM Sans ExtraLight" pitchFamily="2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" pitchFamily="2" charset="0"/>
          <a:ea typeface="+mn-ea"/>
          <a:cs typeface="+mn-cs"/>
        </a:defRPr>
      </a:lvl1pPr>
      <a:lvl2pPr marL="685800" indent="-3600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↘"/>
        <a:defRPr sz="1800" kern="1200">
          <a:solidFill>
            <a:schemeClr val="tx1"/>
          </a:solidFill>
          <a:latin typeface="DM Sans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DM Sans" pitchFamily="2" charset="0"/>
        <a:buChar char="−"/>
        <a:defRPr sz="1600" kern="1200">
          <a:solidFill>
            <a:schemeClr val="tx1"/>
          </a:solidFill>
          <a:latin typeface="DM Sans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DM Sans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20">
            <a:extLst>
              <a:ext uri="{FF2B5EF4-FFF2-40B4-BE49-F238E27FC236}">
                <a16:creationId xmlns:a16="http://schemas.microsoft.com/office/drawing/2014/main" id="{9F199600-02E7-D427-3D45-38500C953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779" y="4124334"/>
            <a:ext cx="8312727" cy="2041316"/>
          </a:xfrm>
        </p:spPr>
        <p:txBody>
          <a:bodyPr>
            <a:normAutofit/>
          </a:bodyPr>
          <a:lstStyle/>
          <a:p>
            <a:r>
              <a:rPr lang="es-ES" dirty="0"/>
              <a:t>EKOBLOQ	</a:t>
            </a:r>
          </a:p>
        </p:txBody>
      </p:sp>
      <p:sp>
        <p:nvSpPr>
          <p:cNvPr id="23" name="Subtítulo 22">
            <a:extLst>
              <a:ext uri="{FF2B5EF4-FFF2-40B4-BE49-F238E27FC236}">
                <a16:creationId xmlns:a16="http://schemas.microsoft.com/office/drawing/2014/main" id="{44419593-57B7-BF81-FE6B-22C5E3ED78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779" y="4124334"/>
            <a:ext cx="6517640" cy="801233"/>
          </a:xfrm>
        </p:spPr>
        <p:txBody>
          <a:bodyPr/>
          <a:lstStyle/>
          <a:p>
            <a:r>
              <a:rPr lang="es-ES" dirty="0"/>
              <a:t>JORGE GUTIÉRREZ - GUTRAM</a:t>
            </a:r>
          </a:p>
        </p:txBody>
      </p:sp>
      <p:sp>
        <p:nvSpPr>
          <p:cNvPr id="2" name="Título 20">
            <a:extLst>
              <a:ext uri="{FF2B5EF4-FFF2-40B4-BE49-F238E27FC236}">
                <a16:creationId xmlns:a16="http://schemas.microsoft.com/office/drawing/2014/main" id="{83A42BA4-B394-A117-0143-74DDD29F440F}"/>
              </a:ext>
            </a:extLst>
          </p:cNvPr>
          <p:cNvSpPr txBox="1">
            <a:spLocks/>
          </p:cNvSpPr>
          <p:nvPr/>
        </p:nvSpPr>
        <p:spPr>
          <a:xfrm>
            <a:off x="467920" y="237227"/>
            <a:ext cx="8312727" cy="914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ts val="6000"/>
              </a:lnSpc>
              <a:spcBef>
                <a:spcPct val="0"/>
              </a:spcBef>
              <a:buNone/>
              <a:defRPr sz="5400" kern="1200" cap="all" spc="-150" baseline="0">
                <a:solidFill>
                  <a:schemeClr val="bg2"/>
                </a:solidFill>
                <a:latin typeface="DM Sans ExtraLight" pitchFamily="2" charset="0"/>
                <a:ea typeface="+mj-ea"/>
                <a:cs typeface="+mj-cs"/>
              </a:defRPr>
            </a:lvl1pPr>
          </a:lstStyle>
          <a:p>
            <a:r>
              <a:rPr lang="es-ES" dirty="0" err="1"/>
              <a:t>Greentech</a:t>
            </a:r>
            <a:r>
              <a:rPr lang="es-ES" dirty="0"/>
              <a:t> new </a:t>
            </a:r>
            <a:r>
              <a:rPr lang="es-ES" dirty="0" err="1"/>
              <a:t>inn</a:t>
            </a:r>
            <a:endParaRPr lang="es-E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C257B685-8620-9722-F913-5877224E750D}"/>
              </a:ext>
            </a:extLst>
          </p:cNvPr>
          <p:cNvSpPr/>
          <p:nvPr/>
        </p:nvSpPr>
        <p:spPr>
          <a:xfrm>
            <a:off x="7611263" y="3995929"/>
            <a:ext cx="2276856" cy="2862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AC9F95FD-49D3-C1C5-6540-A45D6B4BB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067" y="5193368"/>
            <a:ext cx="2013159" cy="411020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CE27F089-720A-AE80-BE40-71ADB1DB244F}"/>
              </a:ext>
            </a:extLst>
          </p:cNvPr>
          <p:cNvSpPr txBox="1">
            <a:spLocks/>
          </p:cNvSpPr>
          <p:nvPr/>
        </p:nvSpPr>
        <p:spPr>
          <a:xfrm>
            <a:off x="210779" y="6101899"/>
            <a:ext cx="6517640" cy="683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DM Sans" pitchFamily="2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None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Bloques prefabricados con áridos reciclados para la estabilización y renaturalización de taludes</a:t>
            </a:r>
          </a:p>
        </p:txBody>
      </p:sp>
    </p:spTree>
    <p:extLst>
      <p:ext uri="{BB962C8B-B14F-4D97-AF65-F5344CB8AC3E}">
        <p14:creationId xmlns:p14="http://schemas.microsoft.com/office/powerpoint/2010/main" val="1287797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45373-805A-B45D-3D8D-EE300E4DF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7A4BB788-BC13-866A-63DE-FF53322A0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982" y="365125"/>
            <a:ext cx="4279542" cy="87374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93954B6-A4B6-ADC9-D146-C5941369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Contexto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506EDA7-5A89-8B1C-369F-1A6781D23179}"/>
              </a:ext>
            </a:extLst>
          </p:cNvPr>
          <p:cNvSpPr txBox="1">
            <a:spLocks/>
          </p:cNvSpPr>
          <p:nvPr/>
        </p:nvSpPr>
        <p:spPr>
          <a:xfrm>
            <a:off x="870351" y="1690688"/>
            <a:ext cx="101620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1pPr>
            <a:lvl2pPr marL="6858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↘"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−"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La estabilización de taludes en infraestructuras viarias se basa mayoritariamente en soluciones rígidas e inertes, intensivas en materiales vírgenes.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Estas soluciones garantizan la estabilidad estructural, pero generan impacto paisajístico, elevada huella de carbono y mantenimiento recurrente.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Paralelamente, existe una elevada generación de residuos industriales con limitadas opciones de valorización, que acaban mayoritariamente en vertedero.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Actualmente no existe una solución ampliamente implantada que combine estabilidad estructural, integración ambiental y uso de materiales reciclados.</a:t>
            </a:r>
          </a:p>
        </p:txBody>
      </p:sp>
    </p:spTree>
    <p:extLst>
      <p:ext uri="{BB962C8B-B14F-4D97-AF65-F5344CB8AC3E}">
        <p14:creationId xmlns:p14="http://schemas.microsoft.com/office/powerpoint/2010/main" val="3751760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7F8BD-34A7-BAAD-1F31-1EE51169C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F50224BC-D7CF-F79E-7D0B-BF69C42E4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982" y="365125"/>
            <a:ext cx="4279542" cy="87374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3A52F7B-CB80-B914-E407-340877142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¿Qué es EKOBLOQ?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FE7E5D-01AA-B010-8933-A2BA59D5B200}"/>
              </a:ext>
            </a:extLst>
          </p:cNvPr>
          <p:cNvSpPr txBox="1">
            <a:spLocks/>
          </p:cNvSpPr>
          <p:nvPr/>
        </p:nvSpPr>
        <p:spPr>
          <a:xfrm>
            <a:off x="870351" y="1690688"/>
            <a:ext cx="101620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1pPr>
            <a:lvl2pPr marL="6858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↘"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−"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EKOBLOQ es un </a:t>
            </a:r>
            <a:r>
              <a:rPr lang="es-ES" b="1" dirty="0"/>
              <a:t>sistema modular de bloques prefabricados de hormigón.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Fabricados con </a:t>
            </a:r>
            <a:r>
              <a:rPr lang="es-ES" b="1" dirty="0"/>
              <a:t>≥ 30% de áridos reciclados </a:t>
            </a:r>
            <a:r>
              <a:rPr lang="es-ES" dirty="0"/>
              <a:t>procedentes de RCD y </a:t>
            </a:r>
            <a:r>
              <a:rPr lang="es-ES" dirty="0" err="1"/>
              <a:t>sudproductos</a:t>
            </a:r>
            <a:r>
              <a:rPr lang="es-ES" dirty="0"/>
              <a:t> industriales.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/>
              <a:t>Diseñados para c</a:t>
            </a:r>
            <a:r>
              <a:rPr lang="es-ES" dirty="0"/>
              <a:t>umplir </a:t>
            </a:r>
            <a:r>
              <a:rPr lang="es-ES" b="1" dirty="0"/>
              <a:t>doble función: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b="1" dirty="0"/>
              <a:t>Estabilidad estructural del talud.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b="1" dirty="0"/>
              <a:t>Soporte para revegetación con especies autóctonas.</a:t>
            </a:r>
          </a:p>
          <a:p>
            <a:r>
              <a:rPr lang="es-ES" b="1" dirty="0"/>
              <a:t>¿Qué lo hace diferente?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El bloque </a:t>
            </a:r>
            <a:r>
              <a:rPr lang="es-ES" b="1" dirty="0"/>
              <a:t>integra desde el diseño </a:t>
            </a:r>
            <a:r>
              <a:rPr lang="es-ES" dirty="0"/>
              <a:t>funciones estructurales, drenaje y sustrato vegetal.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No es un revestimiento: es una </a:t>
            </a:r>
            <a:r>
              <a:rPr lang="es-ES" b="1" dirty="0"/>
              <a:t>solución estructural bio-integrada.</a:t>
            </a:r>
          </a:p>
        </p:txBody>
      </p:sp>
    </p:spTree>
    <p:extLst>
      <p:ext uri="{BB962C8B-B14F-4D97-AF65-F5344CB8AC3E}">
        <p14:creationId xmlns:p14="http://schemas.microsoft.com/office/powerpoint/2010/main" val="3772624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BC90E6-AFBE-B3D9-5111-17F69B76B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911979D0-FB58-238D-B54A-911E2D554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982" y="365125"/>
            <a:ext cx="4279542" cy="87374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FB12AE6-EE2E-71F6-61E3-210F24418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Objetivos y resultados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273DC4-48F5-DE0C-BF76-163548BAAD5B}"/>
              </a:ext>
            </a:extLst>
          </p:cNvPr>
          <p:cNvSpPr txBox="1">
            <a:spLocks/>
          </p:cNvSpPr>
          <p:nvPr/>
        </p:nvSpPr>
        <p:spPr>
          <a:xfrm>
            <a:off x="3003957" y="1690688"/>
            <a:ext cx="84997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1pPr>
            <a:lvl2pPr marL="6858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↘"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−"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Objetivos principales</a:t>
            </a:r>
            <a:endParaRPr lang="es-ES" b="1" dirty="0"/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Validar un </a:t>
            </a:r>
            <a:r>
              <a:rPr lang="es-ES" b="1" dirty="0"/>
              <a:t>sistema estructural de estabilización de taludes </a:t>
            </a:r>
            <a:r>
              <a:rPr lang="es-ES" dirty="0"/>
              <a:t>fabricado con áridos reciclados, comparable a soluciones convencionales.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Integrar </a:t>
            </a:r>
            <a:r>
              <a:rPr lang="es-ES" b="1" dirty="0"/>
              <a:t>funciones estructurales y ecológicas </a:t>
            </a:r>
            <a:r>
              <a:rPr lang="es-ES" dirty="0"/>
              <a:t>en un único elemento prefabricado.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Reducir las </a:t>
            </a:r>
            <a:r>
              <a:rPr lang="es-ES" b="1" dirty="0"/>
              <a:t>necesidades de mantenimiento </a:t>
            </a:r>
            <a:r>
              <a:rPr lang="es-ES" dirty="0"/>
              <a:t>mediante revegetación pasiva con especies autóctonas.</a:t>
            </a:r>
          </a:p>
          <a:p>
            <a:pPr lvl="1" indent="0">
              <a:buNone/>
            </a:pPr>
            <a:endParaRPr lang="es-ES" dirty="0"/>
          </a:p>
          <a:p>
            <a:r>
              <a:rPr lang="es-ES" dirty="0"/>
              <a:t>Resultados esperados: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Reducción de la huella de carbono de hasta un </a:t>
            </a:r>
            <a:r>
              <a:rPr lang="es-ES" b="1" dirty="0"/>
              <a:t>30%</a:t>
            </a:r>
            <a:r>
              <a:rPr lang="es-ES" dirty="0"/>
              <a:t> frente a soluciones tradicionales de contención.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Incremento del </a:t>
            </a:r>
            <a:r>
              <a:rPr lang="es-ES" b="1" dirty="0"/>
              <a:t>25-40% de cobertura vegetal</a:t>
            </a:r>
            <a:r>
              <a:rPr lang="es-ES" dirty="0"/>
              <a:t> en taludes estabilizados.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es-ES" dirty="0"/>
              <a:t>Obtención de un </a:t>
            </a:r>
            <a:r>
              <a:rPr lang="es-ES" b="1" dirty="0"/>
              <a:t>diseño técnico transferible </a:t>
            </a:r>
            <a:r>
              <a:rPr lang="es-ES" dirty="0"/>
              <a:t>para su aplicación en otras infraestructuras viarias.</a:t>
            </a:r>
          </a:p>
        </p:txBody>
      </p:sp>
      <p:pic>
        <p:nvPicPr>
          <p:cNvPr id="6" name="Imagen 5" descr="Una carretera a la orilla del camino&#10;&#10;El contenido generado por IA puede ser incorrecto.">
            <a:extLst>
              <a:ext uri="{FF2B5EF4-FFF2-40B4-BE49-F238E27FC236}">
                <a16:creationId xmlns:a16="http://schemas.microsoft.com/office/drawing/2014/main" id="{2AD612F5-9EF7-6087-7D23-63159E1A5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36" y="1460506"/>
            <a:ext cx="2380032" cy="481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9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FC6D5-5A99-6615-7465-7F7491BB3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C05E6F63-B673-5372-86D6-524894AF90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982" y="365125"/>
            <a:ext cx="4279542" cy="87374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2E040A1-4105-3F5A-009A-0A020279E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816" y="247141"/>
            <a:ext cx="10162032" cy="1325563"/>
          </a:xfrm>
        </p:spPr>
        <p:txBody>
          <a:bodyPr/>
          <a:lstStyle/>
          <a:p>
            <a:r>
              <a:rPr lang="es-ES" dirty="0"/>
              <a:t>Estado del proyecto,</a:t>
            </a:r>
            <a:br>
              <a:rPr lang="es-ES" dirty="0"/>
            </a:br>
            <a:r>
              <a:rPr lang="es-ES" dirty="0"/>
              <a:t>colaboración y financiación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C6C7EB-E24D-2F75-24F9-7C487705A4CC}"/>
              </a:ext>
            </a:extLst>
          </p:cNvPr>
          <p:cNvSpPr txBox="1">
            <a:spLocks/>
          </p:cNvSpPr>
          <p:nvPr/>
        </p:nvSpPr>
        <p:spPr>
          <a:xfrm>
            <a:off x="870351" y="1838168"/>
            <a:ext cx="10162032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1pPr>
            <a:lvl2pPr marL="6858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↘"/>
              <a:defRPr sz="18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DM Sans" pitchFamily="2" charset="0"/>
              <a:buChar char="−"/>
              <a:defRPr sz="16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DM Sans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Proyecto en </a:t>
            </a:r>
            <a:r>
              <a:rPr lang="es-ES" b="1" dirty="0"/>
              <a:t>fase de diseño conceptual y validación</a:t>
            </a:r>
            <a:r>
              <a:rPr lang="es-ES" dirty="0"/>
              <a:t>, apoyado en la experiencia previa de GUTRAM en bloques autoportantes con materiales reciclados.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El desarrollo de EKOBLOQ  se realiza en colaboración con </a:t>
            </a:r>
            <a:r>
              <a:rPr lang="es-ES" b="1" dirty="0"/>
              <a:t>Hormigones Vascos, </a:t>
            </a:r>
            <a:r>
              <a:rPr lang="es-ES" b="1" dirty="0" err="1"/>
              <a:t>Aclima</a:t>
            </a:r>
            <a:r>
              <a:rPr lang="es-ES" b="1" dirty="0"/>
              <a:t>, SUDS Sistemas Urbanos de Drenaje Sostenible y </a:t>
            </a:r>
            <a:r>
              <a:rPr lang="es-ES" b="1" dirty="0" err="1"/>
              <a:t>Basoinsa</a:t>
            </a:r>
            <a:r>
              <a:rPr lang="es-ES" dirty="0"/>
              <a:t>, aportando capacidades complementarias en materiales, sostenibilidad, drenaje y renaturalización.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El proyecto contempla un proceso completo de </a:t>
            </a:r>
            <a:r>
              <a:rPr lang="es-ES" b="1" dirty="0"/>
              <a:t>diseño, ensayo y validación en un tramo piloto</a:t>
            </a:r>
            <a:r>
              <a:rPr lang="es-ES" dirty="0"/>
              <a:t>, con seguimiento estructural y ecológico.</a:t>
            </a:r>
          </a:p>
          <a:p>
            <a:r>
              <a:rPr lang="es-ES" dirty="0"/>
              <a:t>Programa de financiación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Proyecto apoyado por el programa </a:t>
            </a:r>
            <a:r>
              <a:rPr lang="es-ES" b="1" dirty="0"/>
              <a:t>Iv25-Diputación Foral de Bizkaia</a:t>
            </a:r>
            <a:r>
              <a:rPr lang="es-ES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Enfoque orientado a la </a:t>
            </a:r>
            <a:r>
              <a:rPr lang="es-ES" b="1" dirty="0"/>
              <a:t>validación técnica</a:t>
            </a:r>
            <a:r>
              <a:rPr lang="es-ES" dirty="0"/>
              <a:t>, la </a:t>
            </a:r>
            <a:r>
              <a:rPr lang="es-ES" b="1" dirty="0"/>
              <a:t>evaluación comparativa</a:t>
            </a:r>
            <a:r>
              <a:rPr lang="es-ES" dirty="0"/>
              <a:t> y </a:t>
            </a:r>
            <a:r>
              <a:rPr lang="es-ES" b="1" dirty="0"/>
              <a:t>transferencia a la red viaria.</a:t>
            </a:r>
          </a:p>
        </p:txBody>
      </p:sp>
    </p:spTree>
    <p:extLst>
      <p:ext uri="{BB962C8B-B14F-4D97-AF65-F5344CB8AC3E}">
        <p14:creationId xmlns:p14="http://schemas.microsoft.com/office/powerpoint/2010/main" val="631546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 descr="Pantalla de video juego&#10;&#10;El contenido generado por IA puede ser incorrecto.">
            <a:extLst>
              <a:ext uri="{FF2B5EF4-FFF2-40B4-BE49-F238E27FC236}">
                <a16:creationId xmlns:a16="http://schemas.microsoft.com/office/drawing/2014/main" id="{D0A663DC-FDE6-B2E5-4CEC-69E28DA5A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579C5A-937F-B172-4F90-69045427B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160" y="1465263"/>
            <a:ext cx="5090160" cy="3927475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bg2"/>
                </a:solidFill>
              </a:rPr>
              <a:t>¡GRACIAS!</a:t>
            </a:r>
          </a:p>
        </p:txBody>
      </p:sp>
      <p:pic>
        <p:nvPicPr>
          <p:cNvPr id="3" name="Imagen 2" descr="Imagen que contiene objeto, reloj, dibujo, señal&#10;&#10;El contenido generado por IA puede ser incorrecto.">
            <a:extLst>
              <a:ext uri="{FF2B5EF4-FFF2-40B4-BE49-F238E27FC236}">
                <a16:creationId xmlns:a16="http://schemas.microsoft.com/office/drawing/2014/main" id="{24FAE124-E913-5CA8-DCF4-81541E0BDF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047" y="1948721"/>
            <a:ext cx="3795002" cy="77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029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REENTECH 2025">
      <a:dk1>
        <a:srgbClr val="1E1F31"/>
      </a:dk1>
      <a:lt1>
        <a:sysClr val="window" lastClr="FFFFFF"/>
      </a:lt1>
      <a:dk2>
        <a:srgbClr val="5BE094"/>
      </a:dk2>
      <a:lt2>
        <a:srgbClr val="E6E9EA"/>
      </a:lt2>
      <a:accent1>
        <a:srgbClr val="1E1F31"/>
      </a:accent1>
      <a:accent2>
        <a:srgbClr val="E6E9EA"/>
      </a:accent2>
      <a:accent3>
        <a:srgbClr val="196B24"/>
      </a:accent3>
      <a:accent4>
        <a:srgbClr val="4D94D8"/>
      </a:accent4>
      <a:accent5>
        <a:srgbClr val="A02B93"/>
      </a:accent5>
      <a:accent6>
        <a:srgbClr val="4EA72E"/>
      </a:accent6>
      <a:hlink>
        <a:srgbClr val="1E1F31"/>
      </a:hlink>
      <a:folHlink>
        <a:srgbClr val="E6E9EA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5D7BD53886F724487F5DD391552434F" ma:contentTypeVersion="14" ma:contentTypeDescription="Crear nuevo documento." ma:contentTypeScope="" ma:versionID="71d4dd2914b4304c5ca072d4bf315102">
  <xsd:schema xmlns:xsd="http://www.w3.org/2001/XMLSchema" xmlns:xs="http://www.w3.org/2001/XMLSchema" xmlns:p="http://schemas.microsoft.com/office/2006/metadata/properties" xmlns:ns2="d77b26c1-ed46-4118-a4c5-d465d398c291" xmlns:ns3="0dd3ba07-bf07-41f7-be2a-3ea08fdb84d0" targetNamespace="http://schemas.microsoft.com/office/2006/metadata/properties" ma:root="true" ma:fieldsID="e7487c750a0882ed0a96b158db4ebb01" ns2:_="" ns3:_="">
    <xsd:import namespace="d77b26c1-ed46-4118-a4c5-d465d398c291"/>
    <xsd:import namespace="0dd3ba07-bf07-41f7-be2a-3ea08fdb84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7b26c1-ed46-4118-a4c5-d465d398c2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Etiquetas de imagen" ma:readOnly="false" ma:fieldId="{5cf76f15-5ced-4ddc-b409-7134ff3c332f}" ma:taxonomyMulti="true" ma:sspId="c8cae26a-01a0-42b6-8f50-3a25646682d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d3ba07-bf07-41f7-be2a-3ea08fdb84d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c81ddee-608b-4b7d-978a-d7c5316b9c53}" ma:internalName="TaxCatchAll" ma:showField="CatchAllData" ma:web="0dd3ba07-bf07-41f7-be2a-3ea08fdb84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dd3ba07-bf07-41f7-be2a-3ea08fdb84d0" xsi:nil="true"/>
    <lcf76f155ced4ddcb4097134ff3c332f xmlns="d77b26c1-ed46-4118-a4c5-d465d398c29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0273080-AC91-420C-867C-3366935E18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7b26c1-ed46-4118-a4c5-d465d398c291"/>
    <ds:schemaRef ds:uri="0dd3ba07-bf07-41f7-be2a-3ea08fdb84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96AABA7-6482-48A9-8DE0-259A0D03E8E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63D9D9-CED9-452A-933E-A697305FB7A8}">
  <ds:schemaRefs>
    <ds:schemaRef ds:uri="http://schemas.microsoft.com/office/2006/metadata/properties"/>
    <ds:schemaRef ds:uri="http://schemas.microsoft.com/office/infopath/2007/PartnerControls"/>
    <ds:schemaRef ds:uri="0dd3ba07-bf07-41f7-be2a-3ea08fdb84d0"/>
    <ds:schemaRef ds:uri="d77b26c1-ed46-4118-a4c5-d465d398c29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398</Words>
  <Application>Microsoft Office PowerPoint</Application>
  <PresentationFormat>Panorámica</PresentationFormat>
  <Paragraphs>36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DM Sans</vt:lpstr>
      <vt:lpstr>DM Sans ExtraLight</vt:lpstr>
      <vt:lpstr>Tema de Office</vt:lpstr>
      <vt:lpstr>EKOBLOQ </vt:lpstr>
      <vt:lpstr>Contexto</vt:lpstr>
      <vt:lpstr>¿Qué es EKOBLOQ?</vt:lpstr>
      <vt:lpstr>Objetivos y resultados</vt:lpstr>
      <vt:lpstr>Estado del proyecto, colaboración y financiación</vt:lpstr>
      <vt:lpstr>¡GRACIAS!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Gonzalo</dc:creator>
  <cp:lastModifiedBy>Silvia Gutiérrez</cp:lastModifiedBy>
  <cp:revision>15</cp:revision>
  <dcterms:created xsi:type="dcterms:W3CDTF">2025-12-10T12:33:07Z</dcterms:created>
  <dcterms:modified xsi:type="dcterms:W3CDTF">2026-01-28T11:22:32Z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0x01010015D7BD53886F724487F5DD391552434F</vt:lpwstr>
  </property>
  <property fmtid="{D5CDD505-2E9C-101B-9397-08002B2CF9AE}" pid="3" name="MediaServiceImageTags">
    <vt:lpwstr/>
  </property>
</Properties>
</file>