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66" r:id="rId6"/>
    <p:sldId id="263" r:id="rId7"/>
    <p:sldId id="267" r:id="rId8"/>
    <p:sldId id="269" r:id="rId9"/>
    <p:sldId id="257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E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94634" autoAdjust="0"/>
  </p:normalViewPr>
  <p:slideViewPr>
    <p:cSldViewPr snapToGrid="0">
      <p:cViewPr varScale="1">
        <p:scale>
          <a:sx n="79" d="100"/>
          <a:sy n="79" d="100"/>
        </p:scale>
        <p:origin x="75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190A9-0905-482E-8C70-A885BD304E3F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DE612-97C3-42D1-9E25-5C94C65E61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4487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1DE612-97C3-42D1-9E25-5C94C65E611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49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C71EA78-6008-BFE5-F320-499194D2079B}"/>
              </a:ext>
            </a:extLst>
          </p:cNvPr>
          <p:cNvSpPr/>
          <p:nvPr userDrawn="1"/>
        </p:nvSpPr>
        <p:spPr>
          <a:xfrm flipV="1">
            <a:off x="-1" y="3992880"/>
            <a:ext cx="12192000" cy="28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74431CE-F2E9-BFC6-3A9D-D75F86B7788F}"/>
              </a:ext>
            </a:extLst>
          </p:cNvPr>
          <p:cNvSpPr/>
          <p:nvPr userDrawn="1"/>
        </p:nvSpPr>
        <p:spPr>
          <a:xfrm flipV="1">
            <a:off x="9887712" y="3992884"/>
            <a:ext cx="2304286" cy="28651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98E6D4-DB6A-C573-8616-3A8FEF0FC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216" y="4816684"/>
            <a:ext cx="8312727" cy="2041316"/>
          </a:xfrm>
        </p:spPr>
        <p:txBody>
          <a:bodyPr anchor="b">
            <a:normAutofit/>
          </a:bodyPr>
          <a:lstStyle>
            <a:lvl1pPr algn="l">
              <a:lnSpc>
                <a:spcPts val="6000"/>
              </a:lnSpc>
              <a:defRPr sz="5400" cap="all" baseline="0">
                <a:solidFill>
                  <a:schemeClr val="bg2"/>
                </a:solidFill>
              </a:defRPr>
            </a:lvl1pPr>
          </a:lstStyle>
          <a:p>
            <a:br>
              <a:rPr lang="es-ES" dirty="0"/>
            </a:br>
            <a:r>
              <a:rPr lang="es-ES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75357A-DF25-2174-AA97-A8D6EDC9C3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0779" y="4197487"/>
            <a:ext cx="6517640" cy="68379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Nombre del presentador</a:t>
            </a:r>
          </a:p>
          <a:p>
            <a:r>
              <a:rPr lang="es-ES" dirty="0"/>
              <a:t>-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AD5737-EC9D-8B5E-520B-C27FDA3BE1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258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10A0E05-2243-A719-4C7A-38428D9EE9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01418" y="4816684"/>
            <a:ext cx="901383" cy="17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0552D-381A-4033-EBE4-E018B8674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620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0B16D0-7272-425C-CAC5-A8FF74B7D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816" y="1825625"/>
            <a:ext cx="10162032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328081C-3C37-EDBF-A6DE-C3313D942637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882D67C-0F4C-DEF2-806C-5A4F7DD8A94A}"/>
              </a:ext>
            </a:extLst>
          </p:cNvPr>
          <p:cNvSpPr/>
          <p:nvPr userDrawn="1"/>
        </p:nvSpPr>
        <p:spPr>
          <a:xfrm>
            <a:off x="9971690" y="6356350"/>
            <a:ext cx="2220309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FD20830F-FC59-F26A-BB2E-C8AC5CDA8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1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AB704BC8-79F6-4ECB-2848-7F0CDBA9C665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938D43-2279-4DDB-4336-02B9CF641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3888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80F8AA-0298-4CB9-9B1F-66BB63A0B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8672" y="1825625"/>
            <a:ext cx="44744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48BE7D8-6163-CB14-D566-2367A11DC8A8}"/>
              </a:ext>
            </a:extLst>
          </p:cNvPr>
          <p:cNvSpPr/>
          <p:nvPr userDrawn="1"/>
        </p:nvSpPr>
        <p:spPr>
          <a:xfrm>
            <a:off x="3834384" y="6356350"/>
            <a:ext cx="8357616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26C2F510-304D-80D0-9372-7AC78DDBB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8032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2051AA2-0A39-3609-BD62-65DFE40251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311" y="641380"/>
            <a:ext cx="4961537" cy="2661554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ES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7FDC7210-E48A-25E8-CA8C-233A498126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0779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232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86ECC98-7967-36CD-E48C-5CA44D4F8B3B}"/>
              </a:ext>
            </a:extLst>
          </p:cNvPr>
          <p:cNvSpPr/>
          <p:nvPr userDrawn="1"/>
        </p:nvSpPr>
        <p:spPr>
          <a:xfrm>
            <a:off x="6979534" y="0"/>
            <a:ext cx="521246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EEC1F04-60B8-3FA6-A86B-E7B52D8E9472}"/>
              </a:ext>
            </a:extLst>
          </p:cNvPr>
          <p:cNvSpPr/>
          <p:nvPr userDrawn="1"/>
        </p:nvSpPr>
        <p:spPr>
          <a:xfrm>
            <a:off x="0" y="0"/>
            <a:ext cx="6979534" cy="3467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63D7026-CEC2-4800-8450-335A0CC67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67100"/>
            <a:ext cx="6979534" cy="3390900"/>
          </a:xfrm>
          <a:custGeom>
            <a:avLst/>
            <a:gdLst>
              <a:gd name="connsiteX0" fmla="*/ 0 w 6979534"/>
              <a:gd name="connsiteY0" fmla="*/ 0 h 3390900"/>
              <a:gd name="connsiteX1" fmla="*/ 6979534 w 6979534"/>
              <a:gd name="connsiteY1" fmla="*/ 0 h 3390900"/>
              <a:gd name="connsiteX2" fmla="*/ 6979534 w 6979534"/>
              <a:gd name="connsiteY2" fmla="*/ 3390900 h 3390900"/>
              <a:gd name="connsiteX3" fmla="*/ 0 w 6979534"/>
              <a:gd name="connsiteY3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534" h="3390900">
                <a:moveTo>
                  <a:pt x="0" y="0"/>
                </a:moveTo>
                <a:lnTo>
                  <a:pt x="6979534" y="0"/>
                </a:lnTo>
                <a:lnTo>
                  <a:pt x="6979534" y="3390900"/>
                </a:lnTo>
                <a:lnTo>
                  <a:pt x="0" y="3390900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611F2DB-EA1A-415C-ADA1-B4D7C88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6" y="438912"/>
            <a:ext cx="5477256" cy="1946720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D9D2EC-09C8-654E-AEC9-0B8C73AFF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3968" y="438912"/>
            <a:ext cx="3989832" cy="5738051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82331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46A9F44-381E-4F59-AB4F-3E9897AC6B53}"/>
              </a:ext>
            </a:extLst>
          </p:cNvPr>
          <p:cNvSpPr/>
          <p:nvPr userDrawn="1"/>
        </p:nvSpPr>
        <p:spPr>
          <a:xfrm>
            <a:off x="-1" y="-1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76E5D7-B9E7-4DAC-9555-A0459342C4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351" y="0"/>
            <a:ext cx="6943649" cy="6857999"/>
          </a:xfrm>
          <a:custGeom>
            <a:avLst/>
            <a:gdLst>
              <a:gd name="connsiteX0" fmla="*/ 0 w 6943649"/>
              <a:gd name="connsiteY0" fmla="*/ 0 h 6857999"/>
              <a:gd name="connsiteX1" fmla="*/ 6943649 w 6943649"/>
              <a:gd name="connsiteY1" fmla="*/ 0 h 6857999"/>
              <a:gd name="connsiteX2" fmla="*/ 6943649 w 6943649"/>
              <a:gd name="connsiteY2" fmla="*/ 6857999 h 6857999"/>
              <a:gd name="connsiteX3" fmla="*/ 0 w 694364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3649" h="6857999">
                <a:moveTo>
                  <a:pt x="0" y="0"/>
                </a:moveTo>
                <a:lnTo>
                  <a:pt x="6943649" y="0"/>
                </a:lnTo>
                <a:lnTo>
                  <a:pt x="694364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C657DA-7EF8-BAF1-66AA-ECCB4A16E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08" y="454152"/>
            <a:ext cx="4342454" cy="57380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5F19ADDD-02BC-0BBD-1419-CFC15B479A02}"/>
              </a:ext>
            </a:extLst>
          </p:cNvPr>
          <p:cNvGrpSpPr/>
          <p:nvPr userDrawn="1"/>
        </p:nvGrpSpPr>
        <p:grpSpPr>
          <a:xfrm>
            <a:off x="5248351" y="1102627"/>
            <a:ext cx="952986" cy="765176"/>
            <a:chOff x="5248351" y="1102627"/>
            <a:chExt cx="952986" cy="765176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D621EC6F-A813-68C4-FAC7-B906463D14C0}"/>
                </a:ext>
              </a:extLst>
            </p:cNvPr>
            <p:cNvSpPr/>
            <p:nvPr/>
          </p:nvSpPr>
          <p:spPr>
            <a:xfrm>
              <a:off x="5248351" y="1102627"/>
              <a:ext cx="952986" cy="76517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0D42E35A-6544-73CB-11DF-2B0FA4180A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26582" y="1159249"/>
              <a:ext cx="796524" cy="6519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8230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ta gorda-compressed">
            <a:hlinkClick r:id="" action="ppaction://media"/>
            <a:extLst>
              <a:ext uri="{FF2B5EF4-FFF2-40B4-BE49-F238E27FC236}">
                <a16:creationId xmlns:a16="http://schemas.microsoft.com/office/drawing/2014/main" id="{2D1B43B8-D312-EDDF-2D3C-40894DCA4B8F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42923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FF4527-28C9-8C39-FB41-EE8E86DE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0F64611A-2D53-4AD5-ADC0-3A57F648BDCA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C3012D-D1D7-2CD8-D734-B95B5CA6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754507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B79CAEB-FE93-4C88-965E-3B385014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9C50DA40-D3A4-4123-9896-55AEF6942E23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96E0C7D-7FB3-5AB4-E927-7AAA6AEA23F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56762" y="1938851"/>
            <a:ext cx="3842502" cy="31449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0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D0A3507-1841-AF9E-2EDD-F43486FA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28AD1A-CB80-522E-12D8-FFE0A0142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43487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64" r:id="rId5"/>
    <p:sldLayoutId id="2147483665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150">
          <a:solidFill>
            <a:schemeClr val="tx1"/>
          </a:solidFill>
          <a:latin typeface="DM Sans ExtraLight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" pitchFamily="2" charset="0"/>
          <a:ea typeface="+mn-ea"/>
          <a:cs typeface="+mn-cs"/>
        </a:defRPr>
      </a:lvl1pPr>
      <a:lvl2pPr marL="685800" indent="-3600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↘"/>
        <a:defRPr sz="1800" kern="1200">
          <a:solidFill>
            <a:schemeClr val="tx1"/>
          </a:solidFill>
          <a:latin typeface="DM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−"/>
        <a:defRPr sz="1600" kern="1200">
          <a:solidFill>
            <a:schemeClr val="tx1"/>
          </a:solidFill>
          <a:latin typeface="DM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20">
            <a:extLst>
              <a:ext uri="{FF2B5EF4-FFF2-40B4-BE49-F238E27FC236}">
                <a16:creationId xmlns:a16="http://schemas.microsoft.com/office/drawing/2014/main" id="{9F199600-02E7-D427-3D45-38500C953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216" y="4816684"/>
            <a:ext cx="7263971" cy="20413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200" b="1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Integrated Design of the Components of the Energy System to Plan the  Uptake of Renewable Energy Sources: An Open Source Toolbox .</a:t>
            </a:r>
            <a:endParaRPr lang="es-ES" sz="6000" dirty="0"/>
          </a:p>
        </p:txBody>
      </p:sp>
      <p:sp>
        <p:nvSpPr>
          <p:cNvPr id="23" name="Subtítulo 22">
            <a:extLst>
              <a:ext uri="{FF2B5EF4-FFF2-40B4-BE49-F238E27FC236}">
                <a16:creationId xmlns:a16="http://schemas.microsoft.com/office/drawing/2014/main" id="{44419593-57B7-BF81-FE6B-22C5E3ED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779" y="4124334"/>
            <a:ext cx="6517640" cy="801233"/>
          </a:xfrm>
        </p:spPr>
        <p:txBody>
          <a:bodyPr/>
          <a:lstStyle/>
          <a:p>
            <a:r>
              <a:rPr lang="es-ES" dirty="0"/>
              <a:t>Alejo Silvarrey Barruffa</a:t>
            </a:r>
          </a:p>
        </p:txBody>
      </p:sp>
      <p:sp>
        <p:nvSpPr>
          <p:cNvPr id="2" name="Título 20">
            <a:extLst>
              <a:ext uri="{FF2B5EF4-FFF2-40B4-BE49-F238E27FC236}">
                <a16:creationId xmlns:a16="http://schemas.microsoft.com/office/drawing/2014/main" id="{83A42BA4-B394-A117-0143-74DDD29F440F}"/>
              </a:ext>
            </a:extLst>
          </p:cNvPr>
          <p:cNvSpPr txBox="1">
            <a:spLocks/>
          </p:cNvSpPr>
          <p:nvPr/>
        </p:nvSpPr>
        <p:spPr>
          <a:xfrm>
            <a:off x="467920" y="237227"/>
            <a:ext cx="8312727" cy="914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r>
              <a:rPr lang="es-ES" dirty="0" err="1"/>
              <a:t>Greentech</a:t>
            </a:r>
            <a:r>
              <a:rPr lang="es-ES" dirty="0"/>
              <a:t> </a:t>
            </a:r>
            <a:r>
              <a:rPr lang="es-ES" dirty="0" err="1"/>
              <a:t>updates</a:t>
            </a:r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257B685-8620-9722-F913-5877224E750D}"/>
              </a:ext>
            </a:extLst>
          </p:cNvPr>
          <p:cNvSpPr/>
          <p:nvPr/>
        </p:nvSpPr>
        <p:spPr>
          <a:xfrm>
            <a:off x="7611263" y="3995929"/>
            <a:ext cx="2276856" cy="286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ítulo 5">
            <a:extLst>
              <a:ext uri="{FF2B5EF4-FFF2-40B4-BE49-F238E27FC236}">
                <a16:creationId xmlns:a16="http://schemas.microsoft.com/office/drawing/2014/main" id="{2B3DD580-5282-C5C9-0E43-8CC6F216B5ED}"/>
              </a:ext>
            </a:extLst>
          </p:cNvPr>
          <p:cNvSpPr txBox="1">
            <a:spLocks/>
          </p:cNvSpPr>
          <p:nvPr/>
        </p:nvSpPr>
        <p:spPr>
          <a:xfrm>
            <a:off x="7989778" y="5104877"/>
            <a:ext cx="158173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endParaRPr lang="es-ES" sz="2000" dirty="0">
              <a:solidFill>
                <a:schemeClr val="tx2"/>
              </a:solidFill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89456F2A-BF5E-4D3E-A39A-9A4078CAB6FA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238" y="4128045"/>
            <a:ext cx="1144905" cy="102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1216796068">
            <a:extLst>
              <a:ext uri="{FF2B5EF4-FFF2-40B4-BE49-F238E27FC236}">
                <a16:creationId xmlns:a16="http://schemas.microsoft.com/office/drawing/2014/main" id="{DAA000BE-E1AF-4FFE-A1B6-7A132538F0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2" r="33514" b="38026"/>
          <a:stretch/>
        </p:blipFill>
        <p:spPr bwMode="auto">
          <a:xfrm>
            <a:off x="7727182" y="5082825"/>
            <a:ext cx="2106930" cy="5867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logo-vector-universidad-deusto - AingOI">
            <a:extLst>
              <a:ext uri="{FF2B5EF4-FFF2-40B4-BE49-F238E27FC236}">
                <a16:creationId xmlns:a16="http://schemas.microsoft.com/office/drawing/2014/main" id="{F3B1406E-0584-4387-83BC-B57C63427F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t="21621" r="6853" b="17829"/>
          <a:stretch/>
        </p:blipFill>
        <p:spPr bwMode="auto">
          <a:xfrm>
            <a:off x="7688112" y="5997677"/>
            <a:ext cx="2141445" cy="7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797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CD19AE-35EE-9695-57A5-AFDC28D25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Información general sobre el proyecto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A30411-E5E1-C136-22FE-8763C222D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816" y="1825625"/>
            <a:ext cx="10716965" cy="4351338"/>
          </a:xfrm>
        </p:spPr>
        <p:txBody>
          <a:bodyPr/>
          <a:lstStyle/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b="1" dirty="0">
                <a:latin typeface="Arial" panose="020B0604020202020204" pitchFamily="34" charset="0"/>
              </a:rPr>
              <a:t>Objetivo:</a:t>
            </a:r>
            <a:r>
              <a:rPr lang="es-ES" altLang="es-ES" dirty="0">
                <a:latin typeface="Arial" panose="020B0604020202020204" pitchFamily="34" charset="0"/>
              </a:rPr>
              <a:t> Desarrollar herramientas </a:t>
            </a:r>
            <a:r>
              <a:rPr lang="es-ES" altLang="es-ES" i="1" dirty="0">
                <a:latin typeface="Arial" panose="020B0604020202020204" pitchFamily="34" charset="0"/>
              </a:rPr>
              <a:t>open-</a:t>
            </a:r>
            <a:r>
              <a:rPr lang="es-ES" altLang="es-ES" i="1" dirty="0" err="1">
                <a:latin typeface="Arial" panose="020B0604020202020204" pitchFamily="34" charset="0"/>
              </a:rPr>
              <a:t>source</a:t>
            </a:r>
            <a:r>
              <a:rPr lang="es-ES" altLang="es-ES" dirty="0">
                <a:latin typeface="Arial" panose="020B0604020202020204" pitchFamily="34" charset="0"/>
              </a:rPr>
              <a:t> para planificar y optimizar la transición a energías cero emisiones.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b="1" dirty="0">
                <a:latin typeface="Arial" panose="020B0604020202020204" pitchFamily="34" charset="0"/>
              </a:rPr>
              <a:t>Alcance:</a:t>
            </a:r>
            <a:r>
              <a:rPr lang="es-ES" altLang="es-ES" dirty="0">
                <a:latin typeface="Arial" panose="020B0604020202020204" pitchFamily="34" charset="0"/>
              </a:rPr>
              <a:t> 22 socios internacionales.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b="1" dirty="0">
                <a:latin typeface="Arial" panose="020B0604020202020204" pitchFamily="34" charset="0"/>
              </a:rPr>
              <a:t>Innovación:</a:t>
            </a:r>
            <a:r>
              <a:rPr lang="es-ES" altLang="es-ES" dirty="0">
                <a:latin typeface="Arial" panose="020B0604020202020204" pitchFamily="34" charset="0"/>
              </a:rPr>
              <a:t> Plataforma </a:t>
            </a:r>
            <a:r>
              <a:rPr lang="es-ES" altLang="es-ES" i="1" dirty="0">
                <a:latin typeface="Arial" panose="020B0604020202020204" pitchFamily="34" charset="0"/>
              </a:rPr>
              <a:t>Cloud-Hub</a:t>
            </a:r>
            <a:r>
              <a:rPr lang="es-ES" altLang="es-ES" dirty="0">
                <a:latin typeface="Arial" panose="020B0604020202020204" pitchFamily="34" charset="0"/>
              </a:rPr>
              <a:t> única para ejecutar modelos </a:t>
            </a:r>
            <a:r>
              <a:rPr lang="es-ES" altLang="es-ES" dirty="0" err="1">
                <a:latin typeface="Arial" panose="020B0604020202020204" pitchFamily="34" charset="0"/>
              </a:rPr>
              <a:t>multifísicos</a:t>
            </a:r>
            <a:r>
              <a:rPr lang="es-ES" altLang="es-ES" dirty="0">
                <a:latin typeface="Arial" panose="020B0604020202020204" pitchFamily="34" charset="0"/>
              </a:rPr>
              <a:t> y de red con alta resolución (</a:t>
            </a:r>
            <a:r>
              <a:rPr lang="es-ES" altLang="es-ES" dirty="0" err="1">
                <a:latin typeface="Arial" panose="020B0604020202020204" pitchFamily="34" charset="0"/>
              </a:rPr>
              <a:t>sub-horaria</a:t>
            </a:r>
            <a:r>
              <a:rPr lang="es-ES" altLang="es-ES" dirty="0">
                <a:latin typeface="Arial" panose="020B0604020202020204" pitchFamily="34" charset="0"/>
              </a:rPr>
              <a:t>).</a:t>
            </a:r>
          </a:p>
          <a:p>
            <a:pPr marL="342900" lvl="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altLang="es-ES" b="1" dirty="0">
                <a:latin typeface="Arial" panose="020B0604020202020204" pitchFamily="34" charset="0"/>
              </a:rPr>
              <a:t>Validación:</a:t>
            </a:r>
            <a:r>
              <a:rPr lang="es-ES" altLang="es-ES" dirty="0">
                <a:latin typeface="Arial" panose="020B0604020202020204" pitchFamily="34" charset="0"/>
              </a:rPr>
              <a:t> 5 casos de estudio reales, desde clústeres industriales hasta </a:t>
            </a:r>
            <a:r>
              <a:rPr lang="es-ES" altLang="es-ES" dirty="0" err="1">
                <a:latin typeface="Arial" panose="020B0604020202020204" pitchFamily="34" charset="0"/>
              </a:rPr>
              <a:t>macro-regiones</a:t>
            </a:r>
            <a:r>
              <a:rPr lang="es-ES" altLang="es-ES" dirty="0">
                <a:latin typeface="Arial" panose="020B0604020202020204" pitchFamily="34" charset="0"/>
              </a:rPr>
              <a:t> europeas.</a:t>
            </a:r>
          </a:p>
        </p:txBody>
      </p:sp>
      <p:pic>
        <p:nvPicPr>
          <p:cNvPr id="8" name="Image 1216796068">
            <a:extLst>
              <a:ext uri="{FF2B5EF4-FFF2-40B4-BE49-F238E27FC236}">
                <a16:creationId xmlns:a16="http://schemas.microsoft.com/office/drawing/2014/main" id="{B90A29F2-8585-4517-872F-B8AE3C56C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2" r="33514" b="38026"/>
          <a:stretch/>
        </p:blipFill>
        <p:spPr bwMode="auto">
          <a:xfrm>
            <a:off x="8527247" y="661373"/>
            <a:ext cx="2744553" cy="7643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7224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D3415-1D71-5E30-FA61-5FDBBB6E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Casos de Estudio:</a:t>
            </a:r>
          </a:p>
        </p:txBody>
      </p:sp>
      <p:pic>
        <p:nvPicPr>
          <p:cNvPr id="3074" name="Picture 2" descr="section featured image">
            <a:extLst>
              <a:ext uri="{FF2B5EF4-FFF2-40B4-BE49-F238E27FC236}">
                <a16:creationId xmlns:a16="http://schemas.microsoft.com/office/drawing/2014/main" id="{FB0A1E50-8493-4EB9-9B69-9E85C3055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85" y="1289747"/>
            <a:ext cx="8708977" cy="497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068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D3415-1D71-5E30-FA61-5FDBBB6E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Euskal</a:t>
            </a:r>
            <a:r>
              <a:rPr lang="es-ES" dirty="0"/>
              <a:t> Herria:</a:t>
            </a:r>
          </a:p>
        </p:txBody>
      </p:sp>
      <p:pic>
        <p:nvPicPr>
          <p:cNvPr id="4098" name="Picture 2" descr="CONSTRUYENDO EUSKAL HERRIA - ORDIZIAKO UDALA">
            <a:extLst>
              <a:ext uri="{FF2B5EF4-FFF2-40B4-BE49-F238E27FC236}">
                <a16:creationId xmlns:a16="http://schemas.microsoft.com/office/drawing/2014/main" id="{472351EB-ECEA-457C-9D9B-7FDF1FAEA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297" y="404742"/>
            <a:ext cx="1932432" cy="1285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85B27D8-C789-4018-8B53-E4845A90A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816" y="2252518"/>
            <a:ext cx="10861621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ES" altLang="es-E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P1: Configuración Tecnológica Óptima</a:t>
            </a: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¿Cuál es el </a:t>
            </a:r>
            <a:r>
              <a:rPr kumimoji="0" lang="es-ES" altLang="es-E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mix</a:t>
            </a: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tecnológico y de combustibles más eficiente para descarbonizar la industria vasca?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s-ES" altLang="es-E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ES" altLang="es-E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P2: Necesidades de Inversión en Infraestructura</a:t>
            </a: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¿Qué inversiones se requieren en redes eléctricas para soportar la infraestructura tecnológica de una industria descarbonizada?</a:t>
            </a:r>
          </a:p>
        </p:txBody>
      </p:sp>
    </p:spTree>
    <p:extLst>
      <p:ext uri="{BB962C8B-B14F-4D97-AF65-F5344CB8AC3E}">
        <p14:creationId xmlns:p14="http://schemas.microsoft.com/office/powerpoint/2010/main" val="2783022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B29B01D-7C32-4683-B64C-A950AC15D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1F2328"/>
                </a:solidFill>
                <a:effectLst/>
                <a:latin typeface="-apple-system"/>
              </a:rPr>
              <a:t>IDR-IISim - Industry Infrastructure Simulator:</a:t>
            </a:r>
            <a:endParaRPr lang="es-E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C280135-BB54-4C2F-A662-DEBA32AA7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25" y="1587754"/>
            <a:ext cx="997801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Compilador de modelos:</a:t>
            </a: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Un compilador que transforma modelos de procesos industriales en módulos listos para simulación.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ES" altLang="es-E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Nexo Industria-Energía:</a:t>
            </a:r>
            <a:r>
              <a:rPr kumimoji="0" lang="es-ES" alt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Actúa como puente entre la industria y los modelos de sistemas energéticos a gran escala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8A61168-4609-4CC1-8DA4-6495240A3052}"/>
              </a:ext>
            </a:extLst>
          </p:cNvPr>
          <p:cNvSpPr/>
          <p:nvPr/>
        </p:nvSpPr>
        <p:spPr>
          <a:xfrm>
            <a:off x="4631425" y="4452719"/>
            <a:ext cx="2009670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IISim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2ADD99B-36E3-4CCF-A5DD-633563436E35}"/>
              </a:ext>
            </a:extLst>
          </p:cNvPr>
          <p:cNvSpPr txBox="1"/>
          <p:nvPr/>
        </p:nvSpPr>
        <p:spPr>
          <a:xfrm>
            <a:off x="582806" y="4482865"/>
            <a:ext cx="3044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</a:lstStyle>
          <a:p>
            <a:r>
              <a:rPr lang="es-ES" dirty="0"/>
              <a:t>Inputs: </a:t>
            </a:r>
          </a:p>
          <a:p>
            <a:pPr marL="285750" indent="-285750">
              <a:buFontTx/>
              <a:buChar char="–"/>
            </a:pPr>
            <a:r>
              <a:rPr lang="es-ES" dirty="0"/>
              <a:t>Cantidad producida</a:t>
            </a:r>
          </a:p>
          <a:p>
            <a:pPr marL="285750" indent="-285750">
              <a:buFontTx/>
              <a:buChar char="–"/>
            </a:pPr>
            <a:r>
              <a:rPr lang="es-ES" dirty="0"/>
              <a:t>Variables de cada industria</a:t>
            </a:r>
          </a:p>
        </p:txBody>
      </p:sp>
      <p:sp>
        <p:nvSpPr>
          <p:cNvPr id="6" name="Flecha: a la derecha 5">
            <a:extLst>
              <a:ext uri="{FF2B5EF4-FFF2-40B4-BE49-F238E27FC236}">
                <a16:creationId xmlns:a16="http://schemas.microsoft.com/office/drawing/2014/main" id="{C42CCCB2-3809-481B-9F86-E5D4083C3A37}"/>
              </a:ext>
            </a:extLst>
          </p:cNvPr>
          <p:cNvSpPr/>
          <p:nvPr/>
        </p:nvSpPr>
        <p:spPr>
          <a:xfrm>
            <a:off x="3758084" y="4896574"/>
            <a:ext cx="703385" cy="557479"/>
          </a:xfrm>
          <a:prstGeom prst="rightArrow">
            <a:avLst/>
          </a:prstGeom>
          <a:solidFill>
            <a:srgbClr val="5BE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CE4D42D-3527-46AF-90BD-2BF0EA5EF8E4}"/>
              </a:ext>
            </a:extLst>
          </p:cNvPr>
          <p:cNvSpPr txBox="1"/>
          <p:nvPr/>
        </p:nvSpPr>
        <p:spPr>
          <a:xfrm>
            <a:off x="7768240" y="4452719"/>
            <a:ext cx="3949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Outputs:</a:t>
            </a:r>
            <a:br>
              <a:rPr lang="es-ES" dirty="0"/>
            </a:br>
            <a:r>
              <a:rPr lang="es-ES" dirty="0"/>
              <a:t>-    Cantidad de materiales usados</a:t>
            </a:r>
          </a:p>
          <a:p>
            <a:pPr marL="285750" indent="-285750">
              <a:buFontTx/>
              <a:buChar char="-"/>
            </a:pPr>
            <a:r>
              <a:rPr lang="es-ES" dirty="0"/>
              <a:t>Emisiones</a:t>
            </a:r>
          </a:p>
          <a:p>
            <a:pPr marL="285750" indent="-285750">
              <a:buFontTx/>
              <a:buChar char="-"/>
            </a:pPr>
            <a:r>
              <a:rPr lang="es-ES" dirty="0"/>
              <a:t>Energía consumida</a:t>
            </a:r>
          </a:p>
        </p:txBody>
      </p:sp>
      <p:sp>
        <p:nvSpPr>
          <p:cNvPr id="9" name="Flecha: a la derecha 8">
            <a:extLst>
              <a:ext uri="{FF2B5EF4-FFF2-40B4-BE49-F238E27FC236}">
                <a16:creationId xmlns:a16="http://schemas.microsoft.com/office/drawing/2014/main" id="{5F3EC59C-FDEB-439A-AD74-03E6129151BD}"/>
              </a:ext>
            </a:extLst>
          </p:cNvPr>
          <p:cNvSpPr/>
          <p:nvPr/>
        </p:nvSpPr>
        <p:spPr>
          <a:xfrm>
            <a:off x="6852975" y="4900827"/>
            <a:ext cx="703385" cy="557479"/>
          </a:xfrm>
          <a:prstGeom prst="rightArrow">
            <a:avLst/>
          </a:prstGeom>
          <a:solidFill>
            <a:srgbClr val="5BE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0" name="Picture 2" descr="logo-vector-universidad-deusto - AingOI">
            <a:extLst>
              <a:ext uri="{FF2B5EF4-FFF2-40B4-BE49-F238E27FC236}">
                <a16:creationId xmlns:a16="http://schemas.microsoft.com/office/drawing/2014/main" id="{BCBA25B0-E4E0-45FF-9146-27749FC6D6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8" t="21621" r="6853" b="17829"/>
          <a:stretch/>
        </p:blipFill>
        <p:spPr bwMode="auto">
          <a:xfrm>
            <a:off x="4908862" y="5812728"/>
            <a:ext cx="1494123" cy="52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43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 descr="Pantalla de video juego&#10;&#10;El contenido generado por IA puede ser incorrecto.">
            <a:extLst>
              <a:ext uri="{FF2B5EF4-FFF2-40B4-BE49-F238E27FC236}">
                <a16:creationId xmlns:a16="http://schemas.microsoft.com/office/drawing/2014/main" id="{D0A663DC-FDE6-B2E5-4CEC-69E28DA5A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579C5A-937F-B172-4F90-69045427B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160" y="1465263"/>
            <a:ext cx="5090160" cy="3927475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bg2"/>
                </a:solidFill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34652029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REENTECH 2025">
      <a:dk1>
        <a:srgbClr val="1E1F31"/>
      </a:dk1>
      <a:lt1>
        <a:sysClr val="window" lastClr="FFFFFF"/>
      </a:lt1>
      <a:dk2>
        <a:srgbClr val="5BE094"/>
      </a:dk2>
      <a:lt2>
        <a:srgbClr val="E6E9EA"/>
      </a:lt2>
      <a:accent1>
        <a:srgbClr val="1E1F31"/>
      </a:accent1>
      <a:accent2>
        <a:srgbClr val="E6E9EA"/>
      </a:accent2>
      <a:accent3>
        <a:srgbClr val="196B24"/>
      </a:accent3>
      <a:accent4>
        <a:srgbClr val="4D94D8"/>
      </a:accent4>
      <a:accent5>
        <a:srgbClr val="A02B93"/>
      </a:accent5>
      <a:accent6>
        <a:srgbClr val="4EA72E"/>
      </a:accent6>
      <a:hlink>
        <a:srgbClr val="1E1F31"/>
      </a:hlink>
      <a:folHlink>
        <a:srgbClr val="E6E9EA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d3ba07-bf07-41f7-be2a-3ea08fdb84d0" xsi:nil="true"/>
    <lcf76f155ced4ddcb4097134ff3c332f xmlns="d77b26c1-ed46-4118-a4c5-d465d398c29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D7BD53886F724487F5DD391552434F" ma:contentTypeVersion="14" ma:contentTypeDescription="Crear nuevo documento." ma:contentTypeScope="" ma:versionID="71d4dd2914b4304c5ca072d4bf315102">
  <xsd:schema xmlns:xsd="http://www.w3.org/2001/XMLSchema" xmlns:xs="http://www.w3.org/2001/XMLSchema" xmlns:p="http://schemas.microsoft.com/office/2006/metadata/properties" xmlns:ns2="d77b26c1-ed46-4118-a4c5-d465d398c291" xmlns:ns3="0dd3ba07-bf07-41f7-be2a-3ea08fdb84d0" targetNamespace="http://schemas.microsoft.com/office/2006/metadata/properties" ma:root="true" ma:fieldsID="e7487c750a0882ed0a96b158db4ebb01" ns2:_="" ns3:_="">
    <xsd:import namespace="d77b26c1-ed46-4118-a4c5-d465d398c291"/>
    <xsd:import namespace="0dd3ba07-bf07-41f7-be2a-3ea08fdb8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7b26c1-ed46-4118-a4c5-d465d398c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c8cae26a-01a0-42b6-8f50-3a25646682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d3ba07-bf07-41f7-be2a-3ea08fdb84d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c81ddee-608b-4b7d-978a-d7c5316b9c53}" ma:internalName="TaxCatchAll" ma:showField="CatchAllData" ma:web="0dd3ba07-bf07-41f7-be2a-3ea08fdb8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6AABA7-6482-48A9-8DE0-259A0D03E8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63D9D9-CED9-452A-933E-A697305FB7A8}">
  <ds:schemaRefs>
    <ds:schemaRef ds:uri="http://schemas.microsoft.com/office/2006/metadata/properties"/>
    <ds:schemaRef ds:uri="http://schemas.microsoft.com/office/infopath/2007/PartnerControls"/>
    <ds:schemaRef ds:uri="0dd3ba07-bf07-41f7-be2a-3ea08fdb84d0"/>
    <ds:schemaRef ds:uri="d77b26c1-ed46-4118-a4c5-d465d398c291"/>
  </ds:schemaRefs>
</ds:datastoreItem>
</file>

<file path=customXml/itemProps3.xml><?xml version="1.0" encoding="utf-8"?>
<ds:datastoreItem xmlns:ds="http://schemas.openxmlformats.org/officeDocument/2006/customXml" ds:itemID="{20273080-AC91-420C-867C-3366935E18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7b26c1-ed46-4118-a4c5-d465d398c291"/>
    <ds:schemaRef ds:uri="0dd3ba07-bf07-41f7-be2a-3ea08fdb84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210</Words>
  <Application>Microsoft Office PowerPoint</Application>
  <PresentationFormat>Panorámica</PresentationFormat>
  <Paragraphs>27</Paragraphs>
  <Slides>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-apple-system</vt:lpstr>
      <vt:lpstr>Arial</vt:lpstr>
      <vt:lpstr>Calibri</vt:lpstr>
      <vt:lpstr>DM Sans</vt:lpstr>
      <vt:lpstr>DM Sans ExtraLight</vt:lpstr>
      <vt:lpstr>Tema de Office</vt:lpstr>
      <vt:lpstr>Integrated Design of the Components of the Energy System to Plan the  Uptake of Renewable Energy Sources: An Open Source Toolbox .</vt:lpstr>
      <vt:lpstr>Información general sobre el proyecto </vt:lpstr>
      <vt:lpstr>Casos de Estudio:</vt:lpstr>
      <vt:lpstr>Euskal Herria:</vt:lpstr>
      <vt:lpstr>IDR-IISim - Industry Infrastructure Simulator:</vt:lpstr>
      <vt:lpstr>¡GRACIAS!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NOMBRE DE LA PRESENTACIÓN</dc:title>
  <dc:creator>Gonzalo</dc:creator>
  <cp:lastModifiedBy>Alejo Silvarrey Barruffa</cp:lastModifiedBy>
  <cp:revision>12</cp:revision>
  <dcterms:created xsi:type="dcterms:W3CDTF">2025-12-10T12:33:07Z</dcterms:created>
  <dcterms:modified xsi:type="dcterms:W3CDTF">2026-01-26T18:45:49Z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0x01010015D7BD53886F724487F5DD391552434F</vt:lpwstr>
  </property>
  <property fmtid="{D5CDD505-2E9C-101B-9397-08002B2CF9AE}" pid="3" name="MediaServiceImageTags">
    <vt:lpwstr/>
  </property>
</Properties>
</file>